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4" r:id="rId7"/>
    <p:sldId id="268" r:id="rId8"/>
    <p:sldId id="261" r:id="rId9"/>
    <p:sldId id="262" r:id="rId10"/>
    <p:sldId id="266" r:id="rId11"/>
    <p:sldId id="267" r:id="rId12"/>
    <p:sldId id="263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Raleway" pitchFamily="2" charset="77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7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611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123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851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03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2ABA8-F0E6-FACD-8F3C-9DA00A3B5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C6155D-3B36-6BC2-333A-4437BA8F5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873609-9F6A-1953-82EA-E2825E235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EF3DF-A274-DDD3-1481-4597AAC857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7EA08-6ACF-4961-9D66-7FBADD2B10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56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BDF9D-4D1E-0CB4-337B-E1B29718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B13DD-5C59-DC4F-2B1D-ED227F326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66EA7-D847-D0F1-0CE2-D85B721F9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91074-BA28-7FC0-0AC9-86A11CCB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5F93D-D568-4498-9B05-0E98D17224C7}" type="datetimeFigureOut">
              <a:rPr lang="en-US" smtClean="0"/>
              <a:t>4/26/25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A44CA-01CA-EDF2-9058-687B76D22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C648-EFE1-FF1D-421B-FFB45F9B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157-CB62-4702-A4AF-93EFD558E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05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Maintelli: Predictive Maintenance for Compressors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approach to predict failures in multistage centrifugal plant compressors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Results</a:t>
            </a:r>
            <a:endParaRPr lang="en-US" sz="445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2CDA667-0CB9-0775-9FED-BD9169533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pic>
        <p:nvPicPr>
          <p:cNvPr id="2049" name="Picture 1">
            <a:extLst>
              <a:ext uri="{FF2B5EF4-FFF2-40B4-BE49-F238E27FC236}">
                <a16:creationId xmlns:a16="http://schemas.microsoft.com/office/drawing/2014/main" id="{CA0EE835-BAFF-A4A1-8C1E-7F9F39EE4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1" y="812800"/>
            <a:ext cx="10498666" cy="6194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B9B49EED-72BA-C95B-F3B8-827480C826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8534" y="6959600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SA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3: model loss over epochs</a:t>
            </a:r>
            <a:endParaRPr kumimoji="0" lang="en-US" altLang="en-S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47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Results</a:t>
            </a:r>
            <a:endParaRPr lang="en-US" sz="445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2CDA667-0CB9-0775-9FED-BD9169533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pic>
        <p:nvPicPr>
          <p:cNvPr id="3076" name="Picture 2">
            <a:extLst>
              <a:ext uri="{FF2B5EF4-FFF2-40B4-BE49-F238E27FC236}">
                <a16:creationId xmlns:a16="http://schemas.microsoft.com/office/drawing/2014/main" id="{86484006-8028-FEF9-432D-0F0FE95B4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2045" y="1347468"/>
            <a:ext cx="2096028" cy="14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1">
            <a:extLst>
              <a:ext uri="{FF2B5EF4-FFF2-40B4-BE49-F238E27FC236}">
                <a16:creationId xmlns:a16="http://schemas.microsoft.com/office/drawing/2014/main" id="{01E222C6-E0FA-4360-2D41-34D7AD7E5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155" y="1110192"/>
            <a:ext cx="5036090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70499B4E-79A6-DA4E-D410-0C6ED2F864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6445" y="2884753"/>
            <a:ext cx="3076575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SA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4: classification report</a:t>
            </a:r>
            <a:endParaRPr kumimoji="0" lang="en-US" altLang="en-S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3D9B45-DC14-2211-8047-D0F8F3206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5845" y="2777068"/>
            <a:ext cx="1987550" cy="31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SA" sz="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SA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5: confusion matrix</a:t>
            </a:r>
            <a:endParaRPr kumimoji="0" lang="en-US" altLang="en-S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07C3FA1-6B99-C1C3-A1B1-C2A0167C1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2267" y="2319867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D34DF0D-AB38-0B4F-8BB3-8EC92C78D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2267" y="3970867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2E1DD814-A755-6FBD-C081-B6F0216996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1183" y="4428067"/>
            <a:ext cx="16101484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79256836-BFB2-E6D6-56CD-298F91647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7200" y="3277397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A"/>
          </a:p>
        </p:txBody>
      </p:sp>
      <p:pic>
        <p:nvPicPr>
          <p:cNvPr id="3081" name="Picture 1" descr="A graph with a line and a red line&#10;&#10;AI-generated content may be incorrect.">
            <a:extLst>
              <a:ext uri="{FF2B5EF4-FFF2-40B4-BE49-F238E27FC236}">
                <a16:creationId xmlns:a16="http://schemas.microsoft.com/office/drawing/2014/main" id="{32FCFEC3-54D2-2EFD-3B16-A99926397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547" y="3480402"/>
            <a:ext cx="8897053" cy="368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1">
            <a:extLst>
              <a:ext uri="{FF2B5EF4-FFF2-40B4-BE49-F238E27FC236}">
                <a16:creationId xmlns:a16="http://schemas.microsoft.com/office/drawing/2014/main" id="{16546E68-814D-B0CC-EAEC-D913E7AF8A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7168432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SA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6: MSE visualization</a:t>
            </a:r>
            <a:endParaRPr kumimoji="0" lang="en-US" altLang="en-S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031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Live Testing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Deploy with real industrial compressor data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Streaming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in streaming environments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Federated Learning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 data privacy frameworks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53353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Amal AlMukhlal, Hibah AlMashhad, Najla AlKhaldi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537" y="3533537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Minimize downtime, improve efficiency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231725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Method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LSTM model to estimate remaining useful life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Problem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167" y="3076337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2849047"/>
            <a:ext cx="31157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Maintenance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94328" y="3339465"/>
            <a:ext cx="329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Fixed intervals or manual checks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SA"/>
          </a:p>
        </p:txBody>
      </p:sp>
      <p:sp>
        <p:nvSpPr>
          <p:cNvPr id="8" name="Shape 5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089" y="4496633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Unexpected Failures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68171" y="4759762"/>
            <a:ext cx="2927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Heavy losses from downtime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SA"/>
          </a:p>
        </p:txBody>
      </p:sp>
      <p:sp>
        <p:nvSpPr>
          <p:cNvPr id="13" name="Shape 9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011" y="5916930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Unused Data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42014" y="6180058"/>
            <a:ext cx="32795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Valuable sensor data not utilized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Approach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Simulation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Realistic sensor data for compressors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Preprocessing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Cleaning, normalization, window structuring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LSTM Model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for sequential data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Accuracy, precision, recall, F1-score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5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427208" y="29385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Pressure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29000"/>
            <a:ext cx="446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Suction and discharge (PSI)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6152912" y="2890361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765" y="3014305"/>
            <a:ext cx="255151" cy="3189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367957" y="29385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Temperature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367957" y="3429000"/>
            <a:ext cx="446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Machine/environment (°C)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1" name="Shape 6"/>
          <p:cNvSpPr/>
          <p:nvPr/>
        </p:nvSpPr>
        <p:spPr>
          <a:xfrm>
            <a:off x="7910393" y="2890361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6246" y="3014305"/>
            <a:ext cx="255151" cy="31896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594771" y="4269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Vibration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594771" y="4759643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Level (mm/s)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8789075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4928" y="4536400"/>
            <a:ext cx="255151" cy="318968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9367957" y="5599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Flow Rate</a:t>
            </a:r>
            <a:endParaRPr lang="en-US" sz="2200" dirty="0"/>
          </a:p>
        </p:txBody>
      </p:sp>
      <p:sp>
        <p:nvSpPr>
          <p:cNvPr id="19" name="Text 11"/>
          <p:cNvSpPr/>
          <p:nvPr/>
        </p:nvSpPr>
        <p:spPr>
          <a:xfrm>
            <a:off x="9367957" y="6090285"/>
            <a:ext cx="446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Cubic meters/hour</a:t>
            </a:r>
            <a:endParaRPr lang="en-US" sz="1750" dirty="0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21" name="Shape 12"/>
          <p:cNvSpPr/>
          <p:nvPr/>
        </p:nvSpPr>
        <p:spPr>
          <a:xfrm>
            <a:off x="7910393" y="593443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66246" y="6058376"/>
            <a:ext cx="255151" cy="318968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2427208" y="5599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Operational Hours</a:t>
            </a:r>
            <a:endParaRPr lang="en-US" sz="2200" dirty="0"/>
          </a:p>
        </p:txBody>
      </p:sp>
      <p:sp>
        <p:nvSpPr>
          <p:cNvPr id="24" name="Text 14"/>
          <p:cNvSpPr/>
          <p:nvPr/>
        </p:nvSpPr>
        <p:spPr>
          <a:xfrm>
            <a:off x="793790" y="6090285"/>
            <a:ext cx="446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Cumulative time</a:t>
            </a:r>
            <a:endParaRPr lang="en-US" sz="1750" dirty="0"/>
          </a:p>
        </p:txBody>
      </p:sp>
      <p:pic>
        <p:nvPicPr>
          <p:cNvPr id="25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26" name="Shape 15"/>
          <p:cNvSpPr/>
          <p:nvPr/>
        </p:nvSpPr>
        <p:spPr>
          <a:xfrm>
            <a:off x="6152912" y="593443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27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08765" y="6058376"/>
            <a:ext cx="255151" cy="318968"/>
          </a:xfrm>
          <a:prstGeom prst="rect">
            <a:avLst/>
          </a:prstGeom>
        </p:spPr>
      </p:pic>
      <p:sp>
        <p:nvSpPr>
          <p:cNvPr id="28" name="Text 16"/>
          <p:cNvSpPr/>
          <p:nvPr/>
        </p:nvSpPr>
        <p:spPr>
          <a:xfrm>
            <a:off x="2200394" y="4269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Motor Current</a:t>
            </a:r>
            <a:endParaRPr lang="en-US" sz="2200" dirty="0"/>
          </a:p>
        </p:txBody>
      </p:sp>
      <p:sp>
        <p:nvSpPr>
          <p:cNvPr id="29" name="Text 17"/>
          <p:cNvSpPr/>
          <p:nvPr/>
        </p:nvSpPr>
        <p:spPr>
          <a:xfrm>
            <a:off x="793790" y="4759643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Amperes</a:t>
            </a:r>
            <a:endParaRPr lang="en-US" sz="1750" dirty="0"/>
          </a:p>
        </p:txBody>
      </p:sp>
      <p:pic>
        <p:nvPicPr>
          <p:cNvPr id="30" name="Image 10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31" name="Shape 18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SA"/>
          </a:p>
        </p:txBody>
      </p:sp>
      <p:pic>
        <p:nvPicPr>
          <p:cNvPr id="32" name="Image 11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30083" y="4536400"/>
            <a:ext cx="255151" cy="3189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4A657AD-8576-E98F-22A9-A540FA0E7F33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6014720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/>
              <a:t>Feature Selection:</a:t>
            </a:r>
            <a:r>
              <a:rPr lang="en-US" sz="5400" dirty="0"/>
              <a:t> 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C226E5C0-8F21-A9B7-1A35-B82A25EFC72B}"/>
              </a:ext>
            </a:extLst>
          </p:cNvPr>
          <p:cNvSpPr txBox="1">
            <a:spLocks/>
          </p:cNvSpPr>
          <p:nvPr/>
        </p:nvSpPr>
        <p:spPr>
          <a:xfrm>
            <a:off x="1165013" y="2822099"/>
            <a:ext cx="5862320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Correlation analysis is performed to identify and remove highly correlated features, preventing redundancy and potential issues caused by multicollinearity.</a:t>
            </a:r>
          </a:p>
          <a:p>
            <a:endParaRPr lang="en-US" sz="2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D96DB4D-2AED-348C-AA94-23293C368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25369"/>
            <a:ext cx="6962987" cy="72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71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6A9C6-0668-46FD-C939-6BABCC8DF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D99F5-06B9-2799-1134-0E967DC05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77" y="602424"/>
            <a:ext cx="6388458" cy="1971564"/>
          </a:xfrm>
        </p:spPr>
        <p:txBody>
          <a:bodyPr vert="horz" lIns="109728" tIns="54864" rIns="109728" bIns="54864" rtlCol="0" anchor="b">
            <a:normAutofit/>
          </a:bodyPr>
          <a:lstStyle/>
          <a:p>
            <a:r>
              <a:rPr lang="en-US" sz="4800" b="1" dirty="0"/>
              <a:t>Model Architecture:</a:t>
            </a:r>
            <a:r>
              <a:rPr lang="en-US" sz="4800" dirty="0"/>
              <a:t>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6641F-5503-B0FA-4CB8-2A102FE0A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3908" y="2887073"/>
            <a:ext cx="6378227" cy="4242100"/>
          </a:xfrm>
        </p:spPr>
        <p:txBody>
          <a:bodyPr vert="horz" lIns="109728" tIns="54864" rIns="109728" bIns="54864" rtlCol="0" anchor="t">
            <a:normAutofit/>
          </a:bodyPr>
          <a:lstStyle/>
          <a:p>
            <a:r>
              <a:rPr lang="en-US" sz="2400"/>
              <a:t>Three</a:t>
            </a:r>
            <a:r>
              <a:rPr lang="en-US" sz="2400" b="1"/>
              <a:t> LSTM layers</a:t>
            </a:r>
          </a:p>
          <a:p>
            <a:r>
              <a:rPr lang="en-US" sz="2400" b="1"/>
              <a:t>Dropout layers </a:t>
            </a:r>
            <a:r>
              <a:rPr lang="en-US" sz="2400"/>
              <a:t>are added after each LSTM layer</a:t>
            </a:r>
          </a:p>
          <a:p>
            <a:r>
              <a:rPr lang="en-US" sz="2400" b="1"/>
              <a:t>Dense layer </a:t>
            </a:r>
            <a:r>
              <a:rPr lang="en-US" sz="2400"/>
              <a:t>with the same number of neurons as the input features is used as the output layer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072D55-C2D3-02FB-B52F-49D34500EB1F}"/>
              </a:ext>
            </a:extLst>
          </p:cNvPr>
          <p:cNvSpPr/>
          <p:nvPr/>
        </p:nvSpPr>
        <p:spPr>
          <a:xfrm>
            <a:off x="11260667" y="948267"/>
            <a:ext cx="2760133" cy="6553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7" name="Picture 6" descr="A diagram of a flowchart&#10;&#10;AI-generated content may be incorrect.">
            <a:extLst>
              <a:ext uri="{FF2B5EF4-FFF2-40B4-BE49-F238E27FC236}">
                <a16:creationId xmlns:a16="http://schemas.microsoft.com/office/drawing/2014/main" id="{B99BFA96-DCA0-A911-AB51-6E24EC77F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529" y="1195256"/>
            <a:ext cx="4305899" cy="608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76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15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13873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936087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Perfect positive predictions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2413873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86%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128498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Recall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42021" y="3936087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detection rate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67846" y="509277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92%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3154323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767846" y="6614993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overall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Results Visualization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Correlation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Identifying relationships between sensors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Loss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Steady decrease over epochs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MSE Visualization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Failures exceeding 0.02 threshold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285</Words>
  <Application>Microsoft Macintosh PowerPoint</Application>
  <PresentationFormat>Custom</PresentationFormat>
  <Paragraphs>87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Raleway</vt:lpstr>
      <vt:lpstr>Calibri</vt:lpstr>
      <vt:lpstr>Calibri Light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Architecture: 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امل عبدالرحمن بن محمد المخلال</cp:lastModifiedBy>
  <cp:revision>6</cp:revision>
  <dcterms:created xsi:type="dcterms:W3CDTF">2025-04-26T20:37:32Z</dcterms:created>
  <dcterms:modified xsi:type="dcterms:W3CDTF">2025-04-26T21:20:04Z</dcterms:modified>
</cp:coreProperties>
</file>